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418" r:id="rId20"/>
    <p:sldId id="420" r:id="rId21"/>
    <p:sldId id="421" r:id="rId22"/>
    <p:sldId id="419" r:id="rId23"/>
    <p:sldId id="398" r:id="rId24"/>
    <p:sldId id="400" r:id="rId25"/>
    <p:sldId id="404" r:id="rId26"/>
    <p:sldId id="406" r:id="rId27"/>
    <p:sldId id="405" r:id="rId28"/>
    <p:sldId id="401" r:id="rId29"/>
    <p:sldId id="407" r:id="rId30"/>
    <p:sldId id="410" r:id="rId31"/>
    <p:sldId id="411" r:id="rId32"/>
    <p:sldId id="415" r:id="rId33"/>
    <p:sldId id="412" r:id="rId34"/>
    <p:sldId id="413" r:id="rId35"/>
    <p:sldId id="414" r:id="rId36"/>
    <p:sldId id="332" r:id="rId37"/>
    <p:sldId id="378" r:id="rId38"/>
    <p:sldId id="381" r:id="rId39"/>
    <p:sldId id="379" r:id="rId40"/>
    <p:sldId id="380" r:id="rId41"/>
    <p:sldId id="417" r:id="rId42"/>
    <p:sldId id="367" r:id="rId43"/>
    <p:sldId id="368" r:id="rId44"/>
    <p:sldId id="369" r:id="rId45"/>
    <p:sldId id="382" r:id="rId46"/>
    <p:sldId id="383" r:id="rId47"/>
    <p:sldId id="384" r:id="rId48"/>
    <p:sldId id="374" r:id="rId49"/>
    <p:sldId id="416" r:id="rId50"/>
    <p:sldId id="388" r:id="rId51"/>
    <p:sldId id="267" r:id="rId52"/>
    <p:sldId id="313" r:id="rId53"/>
    <p:sldId id="396" r:id="rId54"/>
    <p:sldId id="317" r:id="rId55"/>
    <p:sldId id="334" r:id="rId56"/>
    <p:sldId id="335" r:id="rId57"/>
    <p:sldId id="373" r:id="rId58"/>
    <p:sldId id="33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p:restoredTop sz="91913"/>
  </p:normalViewPr>
  <p:slideViewPr>
    <p:cSldViewPr snapToGrid="0" snapToObjects="1">
      <p:cViewPr varScale="1">
        <p:scale>
          <a:sx n="125" d="100"/>
          <a:sy n="125" d="100"/>
        </p:scale>
        <p:origin x="368" y="168"/>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35</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387455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collect</a:t>
            </a:r>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3852110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24</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29</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34</a:t>
            </a:fld>
            <a:endParaRPr lang="en-US"/>
          </a:p>
        </p:txBody>
      </p:sp>
    </p:spTree>
    <p:extLst>
      <p:ext uri="{BB962C8B-B14F-4D97-AF65-F5344CB8AC3E}">
        <p14:creationId xmlns:p14="http://schemas.microsoft.com/office/powerpoint/2010/main" val="3182390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05.08.24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05.08.24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05.08.24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05.08.24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05.08.24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05.08.24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05.08.24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05.08.24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05.08.24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05.08.24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05.08.24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05.08.24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a:t>Classes help us group data and functionalities that belong together</a:t>
            </a:r>
          </a:p>
          <a:p>
            <a:r>
              <a:rPr lang="en-CH"/>
              <a:t>When used judiciously, the code becomes more usable as we get rid of a lot of manual book-keeping; details are hidden away</a:t>
            </a:r>
          </a:p>
          <a:p>
            <a:r>
              <a:rPr lang="en-CH"/>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4"/>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5"/>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next_step_proposal</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-&gt;</a:t>
            </a:r>
            <a:endParaRPr lang="en-DE" dirty="0"/>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dirty="0" err="1">
                <a:solidFill>
                  <a:srgbClr val="DCDCAA"/>
                </a:solidFill>
                <a:effectLst/>
                <a:highlight>
                  <a:srgbClr val="1F1F1F"/>
                </a:highlight>
                <a:latin typeface="Fira Code" panose="020B0809050000020004" pitchFamily="49" charset="0"/>
              </a:rPr>
              <a:t>create_context_map</a:t>
            </a:r>
            <a:r>
              <a:rPr lang="en-GB" b="0" dirty="0">
                <a:solidFill>
                  <a:srgbClr val="CCCCCC"/>
                </a:solidFill>
                <a:effectLst/>
                <a:highlight>
                  <a:srgbClr val="1F1F1F"/>
                </a:highlight>
                <a:latin typeface="Fira Code" panose="020B0809050000020004" pitchFamily="49" charset="0"/>
              </a:rPr>
              <a:t>(</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map_type</a:t>
            </a:r>
            <a:r>
              <a:rPr lang="en-GB" b="0" dirty="0">
                <a:solidFill>
                  <a:srgbClr val="D4D4D4"/>
                </a:solidFill>
                <a:effectLst/>
                <a:highlight>
                  <a:srgbClr val="1F1F1F"/>
                </a:highlight>
                <a:latin typeface="Fira Code" panose="020B0809050000020004" pitchFamily="49" charset="0"/>
              </a:rPr>
              <a:t>=</a:t>
            </a:r>
            <a:r>
              <a:rPr lang="en-GB" b="0" dirty="0">
                <a:solidFill>
                  <a:srgbClr val="CE9178"/>
                </a:solidFill>
                <a:effectLst/>
                <a:highlight>
                  <a:srgbClr val="1F1F1F"/>
                </a:highlight>
                <a:latin typeface="Fira Code" panose="020B0809050000020004" pitchFamily="49" charset="0"/>
              </a:rPr>
              <a:t>'flat'</a:t>
            </a:r>
            <a:r>
              <a:rPr lang="en-GB" b="0" dirty="0">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sample_next_step</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context_map</a:t>
            </a:r>
            <a:r>
              <a:rPr lang="en-GB" b="0" dirty="0">
                <a:solidFill>
                  <a:srgbClr val="CCCCCC"/>
                </a:solidFill>
                <a:effectLst/>
                <a:highlight>
                  <a:srgbClr val="1F1F1F"/>
                </a:highlight>
                <a:latin typeface="Fira Code" panose="020B0809050000020004" pitchFamily="49" charset="0"/>
              </a:rPr>
              <a:t>,</a:t>
            </a:r>
          </a:p>
          <a:p>
            <a:r>
              <a:rPr lang="en-GB" b="0" dirty="0" err="1">
                <a:solidFill>
                  <a:srgbClr val="9CDCFE"/>
                </a:solidFill>
                <a:effectLst/>
                <a:highlight>
                  <a:srgbClr val="1F1F1F"/>
                </a:highlight>
                <a:latin typeface="Fira Code" panose="020B0809050000020004" pitchFamily="49" charset="0"/>
              </a:rPr>
              <a:t>random_state</a:t>
            </a:r>
            <a:r>
              <a:rPr lang="en-GB" b="0" dirty="0">
                <a:solidFill>
                  <a:srgbClr val="D4D4D4"/>
                </a:solidFill>
                <a:effectLst/>
                <a:highlight>
                  <a:srgbClr val="1F1F1F"/>
                </a:highlight>
                <a:latin typeface="Fira Code" panose="020B0809050000020004" pitchFamily="49" charset="0"/>
              </a:rPr>
              <a:t>=</a:t>
            </a:r>
            <a:r>
              <a:rPr lang="en-GB" b="0" dirty="0" err="1">
                <a:solidFill>
                  <a:srgbClr val="CCCCCC"/>
                </a:solidFill>
                <a:effectLst/>
                <a:highlight>
                  <a:srgbClr val="1F1F1F"/>
                </a:highlight>
                <a:latin typeface="Fira Code" panose="020B0809050000020004" pitchFamily="49" charset="0"/>
              </a:rPr>
              <a:t>np.random</a:t>
            </a:r>
            <a:r>
              <a:rPr lang="en-GB" b="0" dirty="0">
                <a:solidFill>
                  <a:srgbClr val="CCCCCC"/>
                </a:solidFill>
                <a:effectLst/>
                <a:highlight>
                  <a:srgbClr val="1F1F1F"/>
                </a:highlight>
                <a:latin typeface="Fira Code" panose="020B0809050000020004" pitchFamily="49" charset="0"/>
              </a:rPr>
              <a:t>)</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5"/>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4"/>
          <a:stretch>
            <a:fillRect/>
          </a:stretch>
        </p:blipFill>
        <p:spPr>
          <a:xfrm>
            <a:off x="3880382" y="5344240"/>
            <a:ext cx="711700" cy="711700"/>
          </a:xfrm>
          <a:prstGeom prst="rect">
            <a:avLst/>
          </a:prstGeom>
        </p:spPr>
      </p:pic>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Turn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838200" y="1605515"/>
            <a:ext cx="10515600" cy="5115959"/>
          </a:xfrm>
        </p:spPr>
        <p:txBody>
          <a:bodyPr>
            <a:normAutofit/>
          </a:bodyPr>
          <a:lstStyle/>
          <a:p>
            <a:r>
              <a:rPr lang="en-US" sz="2400" dirty="0"/>
              <a:t>Submit a PR for Issue #2 on GitHub. </a:t>
            </a:r>
          </a:p>
          <a:p>
            <a:r>
              <a:rPr lang="en-US" sz="2400" dirty="0"/>
              <a:t>One way to start is to open the </a:t>
            </a:r>
            <a:r>
              <a:rPr lang="en-US" sz="2000" dirty="0">
                <a:latin typeface="Consolas" panose="020B0609020204030204" pitchFamily="49" charset="0"/>
                <a:cs typeface="Consolas" panose="020B0609020204030204" pitchFamily="49" charset="0"/>
              </a:rPr>
              <a:t>Step_1_classes_exercise.ipynb</a:t>
            </a:r>
            <a:r>
              <a:rPr lang="en-US" sz="2400" dirty="0"/>
              <a:t>, and think about how you would like the simulation code to look like</a:t>
            </a:r>
            <a:br>
              <a:rPr lang="en-US" sz="2400" dirty="0"/>
            </a:br>
            <a:r>
              <a:rPr lang="en-US" sz="2400" b="1" dirty="0"/>
              <a:t>What would that code look like in your wildest dreams?</a:t>
            </a:r>
            <a:endParaRPr lang="en-US" sz="2400"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07702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9" name="TextBox 8">
            <a:extLst>
              <a:ext uri="{FF2B5EF4-FFF2-40B4-BE49-F238E27FC236}">
                <a16:creationId xmlns:a16="http://schemas.microsoft.com/office/drawing/2014/main" id="{1E59E5A5-AE42-9D95-AE36-F05B25D4B0A9}"/>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4BCAD553-0048-DF1B-FAE4-750215E2FFC1}"/>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1" name="TextBox 10">
            <a:extLst>
              <a:ext uri="{FF2B5EF4-FFF2-40B4-BE49-F238E27FC236}">
                <a16:creationId xmlns:a16="http://schemas.microsoft.com/office/drawing/2014/main" id="{003CFFBA-1AF6-948D-BBD6-E2138F54A26A}"/>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12" name="Content Placeholder 4">
            <a:extLst>
              <a:ext uri="{FF2B5EF4-FFF2-40B4-BE49-F238E27FC236}">
                <a16:creationId xmlns:a16="http://schemas.microsoft.com/office/drawing/2014/main" id="{A7849E99-5BCF-4297-3C27-30F43B858F8A}"/>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Tree>
    <p:extLst>
      <p:ext uri="{BB962C8B-B14F-4D97-AF65-F5344CB8AC3E}">
        <p14:creationId xmlns:p14="http://schemas.microsoft.com/office/powerpoint/2010/main" val="33834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Thinking about Design</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8" name="TextBox 7">
            <a:extLst>
              <a:ext uri="{FF2B5EF4-FFF2-40B4-BE49-F238E27FC236}">
                <a16:creationId xmlns:a16="http://schemas.microsoft.com/office/drawing/2014/main" id="{7BCFA152-1B87-0689-E517-CD49211A0C9F}"/>
              </a:ext>
            </a:extLst>
          </p:cNvPr>
          <p:cNvSpPr txBox="1"/>
          <p:nvPr/>
        </p:nvSpPr>
        <p:spPr>
          <a:xfrm>
            <a:off x="6978418" y="398439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F62A534-CD92-2B35-5987-6920C210ABDF}"/>
              </a:ext>
            </a:extLst>
          </p:cNvPr>
          <p:cNvSpPr txBox="1"/>
          <p:nvPr/>
        </p:nvSpPr>
        <p:spPr>
          <a:xfrm>
            <a:off x="1085903" y="39843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D62CDDC9-0CB3-42DF-5B8C-DE7BE05A45AE}"/>
              </a:ext>
            </a:extLst>
          </p:cNvPr>
          <p:cNvSpPr txBox="1"/>
          <p:nvPr/>
        </p:nvSpPr>
        <p:spPr>
          <a:xfrm>
            <a:off x="997126" y="3571125"/>
            <a:ext cx="1213414" cy="369332"/>
          </a:xfrm>
          <a:prstGeom prst="rect">
            <a:avLst/>
          </a:prstGeom>
          <a:noFill/>
        </p:spPr>
        <p:txBody>
          <a:bodyPr wrap="square" rtlCol="0">
            <a:spAutoFit/>
          </a:bodyPr>
          <a:lstStyle/>
          <a:p>
            <a:r>
              <a:rPr lang="en-CH" dirty="0"/>
              <a:t>From…</a:t>
            </a:r>
          </a:p>
        </p:txBody>
      </p:sp>
      <p:sp>
        <p:nvSpPr>
          <p:cNvPr id="19" name="TextBox 18">
            <a:extLst>
              <a:ext uri="{FF2B5EF4-FFF2-40B4-BE49-F238E27FC236}">
                <a16:creationId xmlns:a16="http://schemas.microsoft.com/office/drawing/2014/main" id="{066FD7C8-C5F8-FB9D-245F-156B8581A93E}"/>
              </a:ext>
            </a:extLst>
          </p:cNvPr>
          <p:cNvSpPr txBox="1"/>
          <p:nvPr/>
        </p:nvSpPr>
        <p:spPr>
          <a:xfrm>
            <a:off x="6964754" y="3566967"/>
            <a:ext cx="1213414" cy="369332"/>
          </a:xfrm>
          <a:prstGeom prst="rect">
            <a:avLst/>
          </a:prstGeom>
          <a:noFill/>
        </p:spPr>
        <p:txBody>
          <a:bodyPr wrap="square" rtlCol="0">
            <a:spAutoFit/>
          </a:bodyPr>
          <a:lstStyle/>
          <a:p>
            <a:r>
              <a:rPr lang="en-CH"/>
              <a:t>To… ?</a:t>
            </a:r>
          </a:p>
        </p:txBody>
      </p:sp>
      <p:sp>
        <p:nvSpPr>
          <p:cNvPr id="21" name="Content Placeholder 4">
            <a:extLst>
              <a:ext uri="{FF2B5EF4-FFF2-40B4-BE49-F238E27FC236}">
                <a16:creationId xmlns:a16="http://schemas.microsoft.com/office/drawing/2014/main" id="{EED427AE-844D-6368-FBBD-53E9CE2FB042}"/>
              </a:ext>
            </a:extLst>
          </p:cNvPr>
          <p:cNvSpPr txBox="1">
            <a:spLocks/>
          </p:cNvSpPr>
          <p:nvPr/>
        </p:nvSpPr>
        <p:spPr>
          <a:xfrm>
            <a:off x="838200" y="1481619"/>
            <a:ext cx="10515600" cy="207438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the file that will call your function/class</a:t>
            </a:r>
            <a:endParaRPr lang="en-US" sz="2400" b="1" dirty="0"/>
          </a:p>
          <a:p>
            <a:r>
              <a:rPr lang="en-US" sz="2400" b="1" dirty="0"/>
              <a:t>What would the calling code look like in your wildest dreams?</a:t>
            </a:r>
            <a:endParaRPr lang="en-US" sz="2000" b="1" dirty="0"/>
          </a:p>
          <a:p>
            <a:pPr lvl="1"/>
            <a:r>
              <a:rPr lang="en-US" sz="1600" b="1" dirty="0"/>
              <a:t>Which things will you do a lot -&gt; should be easy visible interface</a:t>
            </a:r>
          </a:p>
          <a:p>
            <a:pPr lvl="1"/>
            <a:r>
              <a:rPr lang="en-US" sz="1600" b="1" dirty="0"/>
              <a:t>Which things should be modifiable from a user point of view?</a:t>
            </a:r>
          </a:p>
          <a:p>
            <a:pPr lvl="1"/>
            <a:r>
              <a:rPr lang="en-US" sz="1600" b="1" dirty="0"/>
              <a:t>As a rule of thumb, think about how it sounds when you read it aloud</a:t>
            </a:r>
          </a:p>
          <a:p>
            <a:pPr lvl="2"/>
            <a:r>
              <a:rPr lang="en-US" dirty="0">
                <a:solidFill>
                  <a:schemeClr val="tx1">
                    <a:lumMod val="50000"/>
                    <a:lumOff val="50000"/>
                  </a:schemeClr>
                </a:solidFill>
              </a:rPr>
              <a:t>“Giving orders”-style</a:t>
            </a:r>
          </a:p>
          <a:p>
            <a:pPr lvl="2"/>
            <a:r>
              <a:rPr lang="en-US" dirty="0">
                <a:solidFill>
                  <a:schemeClr val="tx1">
                    <a:lumMod val="50000"/>
                    <a:lumOff val="50000"/>
                  </a:schemeClr>
                </a:solidFill>
              </a:rPr>
              <a:t>“Telling a story“-style</a:t>
            </a:r>
          </a:p>
          <a:p>
            <a:pPr lvl="2"/>
            <a:endParaRPr lang="en-US" dirty="0">
              <a:solidFill>
                <a:schemeClr val="tx1">
                  <a:lumMod val="50000"/>
                  <a:lumOff val="50000"/>
                </a:schemeClr>
              </a:solidFill>
            </a:endParaRPr>
          </a:p>
        </p:txBody>
      </p:sp>
    </p:spTree>
    <p:extLst>
      <p:ext uri="{BB962C8B-B14F-4D97-AF65-F5344CB8AC3E}">
        <p14:creationId xmlns:p14="http://schemas.microsoft.com/office/powerpoint/2010/main" val="300579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a:solidFill>
                  <a:schemeClr val="accent6"/>
                </a:solidFill>
                <a:latin typeface="Consolas" panose="020B0609020204030204" pitchFamily="49" charset="0"/>
                <a:cs typeface="Consolas" panose="020B0609020204030204" pitchFamily="49" charset="0"/>
              </a:rPr>
              <a:t>block = build_square(size=11)</a:t>
            </a:r>
          </a:p>
          <a:p>
            <a:r>
              <a:rPr lang="en-GB" sz="180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dirty="0"/>
              <a:t>Discuss with your partner how the calling code will look, if you have a in a separate </a:t>
            </a:r>
            <a:r>
              <a:rPr lang="en-US" sz="2400" dirty="0" err="1">
                <a:latin typeface="Consolas" panose="020B0609020204030204" pitchFamily="49" charset="0"/>
                <a:cs typeface="Consolas" panose="020B0609020204030204" pitchFamily="49" charset="0"/>
              </a:rPr>
              <a:t>context_map.py</a:t>
            </a:r>
            <a:r>
              <a:rPr lang="en-US" dirty="0"/>
              <a:t> module. Write that code (it won’t run!)</a:t>
            </a:r>
          </a:p>
          <a:p>
            <a:r>
              <a:rPr lang="en-US" dirty="0"/>
              <a:t>Submit a PR for Issue #3 on GitHub. </a:t>
            </a:r>
          </a:p>
          <a:p>
            <a:r>
              <a:rPr lang="en-US" dirty="0"/>
              <a:t>Try to modify the code in </a:t>
            </a:r>
            <a:r>
              <a:rPr lang="en-US" dirty="0" err="1"/>
              <a:t>walker.py</a:t>
            </a:r>
            <a:r>
              <a:rPr lang="en-US" dirty="0"/>
              <a:t> and create a new module </a:t>
            </a:r>
            <a:r>
              <a:rPr lang="en-US" dirty="0" err="1"/>
              <a:t>context_maps.py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a:t>We would like to run some experiments with a Gaussian next step proposal, some with a rectangular proposal, etc.</a:t>
            </a:r>
          </a:p>
          <a:p>
            <a:pPr marL="342900" indent="-342900">
              <a:buFont typeface="Arial" panose="020B0604020202020204" pitchFamily="34" charset="0"/>
              <a:buChar char="•"/>
            </a:pPr>
            <a:r>
              <a:rPr lang="en-CH" sz="2400" b="1"/>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a:t>New requirement: </a:t>
            </a:r>
            <a:r>
              <a:rPr lang="en-CH" sz="240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The idea is to break out the </a:t>
            </a:r>
            <a:r>
              <a:rPr lang="en-US" sz="2800" dirty="0" err="1">
                <a:latin typeface="Consolas" panose="020B0609020204030204" pitchFamily="49" charset="0"/>
                <a:cs typeface="Consolas" panose="020B0609020204030204" pitchFamily="49" charset="0"/>
              </a:rPr>
              <a:t>next_step_proposals</a:t>
            </a:r>
            <a:r>
              <a:rPr lang="en-US" sz="28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into a separate module</a:t>
            </a:r>
          </a:p>
          <a:p>
            <a:r>
              <a:rPr lang="en-US" dirty="0">
                <a:latin typeface="Consolas" panose="020B0609020204030204" pitchFamily="49" charset="0"/>
                <a:cs typeface="Consolas" panose="020B0609020204030204" pitchFamily="49" charset="0"/>
              </a:rPr>
              <a:t>Follow the instructions in </a:t>
            </a:r>
            <a:r>
              <a:rPr lang="en-US">
                <a:latin typeface="Consolas" panose="020B0609020204030204" pitchFamily="49" charset="0"/>
                <a:cs typeface="Consolas" panose="020B0609020204030204" pitchFamily="49" charset="0"/>
              </a:rPr>
              <a:t>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a:t>Data Provenance, or lineage, documents </a:t>
            </a:r>
            <a:r>
              <a:rPr lang="en-DE" sz="2400" b="1"/>
              <a:t>where </a:t>
            </a:r>
            <a:r>
              <a:rPr lang="en-DE" sz="2400"/>
              <a:t>data comes from</a:t>
            </a:r>
          </a:p>
          <a:p>
            <a:pPr marL="285750" indent="-285750">
              <a:buFont typeface="Arial" panose="020B0604020202020204" pitchFamily="34" charset="0"/>
              <a:buChar char="•"/>
            </a:pPr>
            <a:r>
              <a:rPr lang="en-DE" sz="2400"/>
              <a:t>Recording </a:t>
            </a:r>
            <a:r>
              <a:rPr lang="en-DE" sz="2400" b="1"/>
              <a:t>when</a:t>
            </a:r>
            <a:r>
              <a:rPr lang="en-DE" sz="2400"/>
              <a:t> and </a:t>
            </a:r>
            <a:r>
              <a:rPr lang="en-DE" sz="2400" b="1"/>
              <a:t>by which</a:t>
            </a:r>
            <a:r>
              <a:rPr lang="en-DE" sz="2400"/>
              <a:t> code the dataset has been changed</a:t>
            </a:r>
          </a:p>
          <a:p>
            <a:pPr marL="285750" indent="-285750">
              <a:buFont typeface="Arial" panose="020B0604020202020204" pitchFamily="34" charset="0"/>
              <a:buChar char="•"/>
            </a:pPr>
            <a:r>
              <a:rPr lang="en-DE" sz="2400"/>
              <a:t>But HOW?</a:t>
            </a:r>
          </a:p>
          <a:p>
            <a:pPr marL="742950" lvl="1" indent="-285750">
              <a:buFont typeface="Arial" panose="020B0604020202020204" pitchFamily="34" charset="0"/>
              <a:buChar char="•"/>
            </a:pPr>
            <a:r>
              <a:rPr lang="en-GB" sz="2400"/>
              <a:t>E</a:t>
            </a:r>
            <a:r>
              <a:rPr lang="en-DE" sz="2400"/>
              <a:t>xternal software? </a:t>
            </a:r>
            <a:r>
              <a:rPr lang="en-GB" sz="2400"/>
              <a:t>U</a:t>
            </a:r>
            <a:r>
              <a:rPr lang="en-DE" sz="2400"/>
              <a:t>sually not specific for scientific use</a:t>
            </a:r>
            <a:r>
              <a:rPr lang="fr-CH" sz="2400"/>
              <a:t> </a:t>
            </a:r>
            <a:r>
              <a:rPr lang="en-DE" sz="2400"/>
              <a:t>case.</a:t>
            </a:r>
          </a:p>
          <a:p>
            <a:pPr marL="742950" lvl="1" indent="-285750">
              <a:buFont typeface="Arial" panose="020B0604020202020204" pitchFamily="34" charset="0"/>
              <a:buChar char="•"/>
            </a:pPr>
            <a:r>
              <a:rPr lang="en-GB" sz="2400"/>
              <a:t>F</a:t>
            </a:r>
            <a:r>
              <a:rPr lang="en-DE" sz="2400"/>
              <a:t>older structure/Filenames?</a:t>
            </a:r>
          </a:p>
          <a:p>
            <a:pPr marL="742950" lvl="1" indent="-285750">
              <a:buFont typeface="Arial" panose="020B0604020202020204" pitchFamily="34" charset="0"/>
              <a:buChar char="•"/>
            </a:pPr>
            <a:r>
              <a:rPr lang="en-GB" sz="2400"/>
              <a:t>Code generated m</a:t>
            </a:r>
            <a:r>
              <a:rPr lang="en-DE" sz="2400"/>
              <a:t>eta-information files? (see next slide)</a:t>
            </a:r>
          </a:p>
          <a:p>
            <a:pPr marL="285750" indent="-285750">
              <a:buFont typeface="Arial" panose="020B0604020202020204" pitchFamily="34" charset="0"/>
              <a:buChar char="•"/>
            </a:pPr>
            <a:r>
              <a:rPr lang="en-DE" sz="2400"/>
              <a:t>In case of plots: data </a:t>
            </a:r>
            <a:r>
              <a:rPr lang="fr-CH" sz="2400" err="1"/>
              <a:t>that</a:t>
            </a:r>
            <a:r>
              <a:rPr lang="fr-CH" sz="2400"/>
              <a:t> </a:t>
            </a:r>
            <a:r>
              <a:rPr lang="en-DE" sz="2400"/>
              <a:t>generated the plots</a:t>
            </a:r>
          </a:p>
          <a:p>
            <a:pPr marL="742950" lvl="1" indent="-285750">
              <a:buFont typeface="Arial" panose="020B0604020202020204" pitchFamily="34" charset="0"/>
              <a:buChar char="•"/>
            </a:pPr>
            <a:r>
              <a:rPr lang="en-DE" sz="2400"/>
              <a:t>For work in progress plots: plt.annontate()</a:t>
            </a:r>
          </a:p>
          <a:p>
            <a:pPr marL="742950" lvl="1" indent="-285750">
              <a:buFont typeface="Arial" panose="020B0604020202020204" pitchFamily="34" charset="0"/>
              <a:buChar char="•"/>
            </a:pPr>
            <a:r>
              <a:rPr lang="en-GB" sz="2400"/>
              <a:t>S</a:t>
            </a:r>
            <a:r>
              <a:rPr lang="en-DE" sz="2400"/>
              <a:t>ave .ipynb as pdf (with all the paths/version information in the notebook)</a:t>
            </a:r>
          </a:p>
          <a:p>
            <a:pPr marL="742950" lvl="1" indent="-285750">
              <a:buFont typeface="Arial" panose="020B0604020202020204" pitchFamily="34" charset="0"/>
              <a:buChar char="•"/>
            </a:pPr>
            <a:r>
              <a:rPr lang="en-GB" sz="2400"/>
              <a:t>C</a:t>
            </a:r>
            <a:r>
              <a:rPr lang="en-DE" sz="2400"/>
              <a:t>ould use </a:t>
            </a:r>
            <a:r>
              <a:rPr lang="fr-CH" sz="2400" err="1"/>
              <a:t>metadata</a:t>
            </a:r>
            <a:r>
              <a:rPr lang="fr-CH" sz="2400"/>
              <a:t> </a:t>
            </a:r>
            <a:r>
              <a:rPr lang="en-DE" sz="2400"/>
              <a:t>in images </a:t>
            </a:r>
            <a:r>
              <a:rPr lang="en-GB" sz="2400">
                <a:hlinkClick r:id="rId2"/>
              </a:rPr>
              <a:t>https://github.com/dfm/savefig</a:t>
            </a:r>
            <a:r>
              <a:rPr lang="en-GB" sz="2400"/>
              <a:t> </a:t>
            </a:r>
          </a:p>
          <a:p>
            <a:pPr marL="742950" lvl="1" indent="-285750">
              <a:buFont typeface="Arial" panose="020B0604020202020204" pitchFamily="34" charset="0"/>
              <a:buChar char="•"/>
            </a:pPr>
            <a:endParaRPr lang="en-DE" sz="2400"/>
          </a:p>
          <a:p>
            <a:pPr marL="742950" lvl="1" indent="-285750">
              <a:buFont typeface="Arial" panose="020B0604020202020204" pitchFamily="34" charset="0"/>
              <a:buChar char="•"/>
            </a:pPr>
            <a:endParaRPr lang="en-DE" sz="2400"/>
          </a:p>
        </p:txBody>
      </p:sp>
    </p:spTree>
    <p:extLst>
      <p:ext uri="{BB962C8B-B14F-4D97-AF65-F5344CB8AC3E}">
        <p14:creationId xmlns:p14="http://schemas.microsoft.com/office/powerpoint/2010/main" val="316478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a:t>Save all information necessary to get the same result again</a:t>
            </a:r>
          </a:p>
          <a:p>
            <a:pPr marL="742950" lvl="1" indent="-285750">
              <a:buFont typeface="Arial" panose="020B0604020202020204" pitchFamily="34" charset="0"/>
              <a:buChar char="•"/>
            </a:pPr>
            <a:r>
              <a:rPr lang="en-DE" sz="2400"/>
              <a:t>All input parameters to the code</a:t>
            </a:r>
          </a:p>
          <a:p>
            <a:pPr marL="742950" lvl="1" indent="-285750">
              <a:buFont typeface="Arial" panose="020B0604020202020204" pitchFamily="34" charset="0"/>
              <a:buChar char="•"/>
            </a:pPr>
            <a:r>
              <a:rPr lang="en-GB" sz="2400"/>
              <a:t>R</a:t>
            </a:r>
            <a:r>
              <a:rPr lang="en-DE" sz="2400"/>
              <a:t>andomness- if used, save the seed</a:t>
            </a:r>
          </a:p>
          <a:p>
            <a:pPr marL="742950" lvl="1" indent="-285750">
              <a:buFont typeface="Arial" panose="020B0604020202020204" pitchFamily="34" charset="0"/>
              <a:buChar char="•"/>
            </a:pPr>
            <a:r>
              <a:rPr lang="en-GB" sz="2400"/>
              <a:t>Which version of the code was used?</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S</a:t>
            </a:r>
            <a:r>
              <a:rPr lang="en-DE" sz="240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err="1"/>
              <a:t>We</a:t>
            </a:r>
            <a:r>
              <a:rPr lang="fr-CH" sz="2400"/>
              <a:t> </a:t>
            </a:r>
            <a:r>
              <a:rPr lang="fr-CH" sz="2400" err="1"/>
              <a:t>also</a:t>
            </a:r>
            <a:r>
              <a:rPr lang="fr-CH" sz="2400"/>
              <a:t> </a:t>
            </a:r>
            <a:r>
              <a:rPr lang="fr-CH" sz="2400" err="1"/>
              <a:t>recommend</a:t>
            </a:r>
            <a:r>
              <a:rPr lang="fr-CH" sz="2400"/>
              <a:t> </a:t>
            </a:r>
            <a:r>
              <a:rPr lang="fr-CH" sz="2400" err="1"/>
              <a:t>using</a:t>
            </a:r>
            <a:r>
              <a:rPr lang="fr-CH" sz="2400"/>
              <a:t> file </a:t>
            </a:r>
            <a:r>
              <a:rPr lang="fr-CH" sz="2400" err="1"/>
              <a:t>names</a:t>
            </a:r>
            <a:r>
              <a:rPr lang="fr-CH" sz="2400"/>
              <a:t> </a:t>
            </a:r>
            <a:r>
              <a:rPr lang="fr-CH" sz="2400" err="1"/>
              <a:t>containing</a:t>
            </a:r>
            <a:r>
              <a:rPr lang="fr-CH" sz="2400"/>
              <a:t> a version </a:t>
            </a:r>
            <a:r>
              <a:rPr lang="fr-CH" sz="2400" err="1"/>
              <a:t>number</a:t>
            </a:r>
            <a:r>
              <a:rPr lang="fr-CH" sz="2400"/>
              <a:t> or a time </a:t>
            </a:r>
            <a:r>
              <a:rPr lang="fr-CH" sz="2400" err="1"/>
              <a:t>stamp</a:t>
            </a:r>
            <a:r>
              <a:rPr lang="fr-CH" sz="2400"/>
              <a:t>, </a:t>
            </a:r>
            <a:r>
              <a:rPr lang="fr-CH" sz="2400" err="1"/>
              <a:t>so</a:t>
            </a:r>
            <a:r>
              <a:rPr lang="fr-CH" sz="2400"/>
              <a:t> </a:t>
            </a:r>
            <a:r>
              <a:rPr lang="fr-CH" sz="2400" err="1"/>
              <a:t>that</a:t>
            </a:r>
            <a:r>
              <a:rPr lang="fr-CH" sz="2400"/>
              <a:t> </a:t>
            </a:r>
            <a:r>
              <a:rPr lang="fr-CH" sz="2400" err="1"/>
              <a:t>two</a:t>
            </a:r>
            <a:r>
              <a:rPr lang="fr-CH" sz="2400"/>
              <a:t> </a:t>
            </a:r>
            <a:r>
              <a:rPr lang="fr-CH" sz="2400" err="1"/>
              <a:t>subsequent</a:t>
            </a:r>
            <a:r>
              <a:rPr lang="fr-CH" sz="2400"/>
              <a:t> runs do not </a:t>
            </a:r>
            <a:r>
              <a:rPr lang="fr-CH" sz="2400" err="1"/>
              <a:t>overwrite</a:t>
            </a:r>
            <a:r>
              <a:rPr lang="fr-CH" sz="2400"/>
              <a:t> </a:t>
            </a:r>
            <a:r>
              <a:rPr lang="fr-CH" sz="2400" err="1"/>
              <a:t>previous</a:t>
            </a:r>
            <a:r>
              <a:rPr lang="fr-CH" sz="2400"/>
              <a:t> </a:t>
            </a:r>
            <a:r>
              <a:rPr lang="fr-CH" sz="2400" err="1"/>
              <a:t>results</a:t>
            </a:r>
            <a:endParaRPr lang="en-DE" sz="240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Go through the following steps!</a:t>
            </a:r>
          </a:p>
          <a:p>
            <a:pPr marL="0" indent="0">
              <a:buNone/>
            </a:pPr>
            <a:endParaRPr lang="en-US"/>
          </a:p>
          <a:p>
            <a:pPr marL="514350" indent="-514350">
              <a:buFont typeface="+mj-lt"/>
              <a:buAutoNum type="arabicPeriod"/>
            </a:pPr>
            <a:r>
              <a:rPr lang="en-US"/>
              <a:t>Submit  PR for Issue #5 on GitHub</a:t>
            </a:r>
          </a:p>
          <a:p>
            <a:pPr marL="514350" indent="-514350">
              <a:buFont typeface="+mj-lt"/>
              <a:buAutoNum type="arabicPeriod"/>
            </a:pPr>
            <a:r>
              <a:rPr lang="en-US"/>
              <a:t>Complete the </a:t>
            </a:r>
            <a:r>
              <a:rPr lang="en-US" err="1"/>
              <a:t>run.py</a:t>
            </a:r>
            <a:r>
              <a:rPr lang="en-US"/>
              <a:t> script</a:t>
            </a:r>
          </a:p>
          <a:p>
            <a:pPr marL="457200" lvl="1" indent="0">
              <a:buNone/>
            </a:pPr>
            <a:r>
              <a:rPr lang="en-US"/>
              <a:t>- In the file, at the top we give the desired parameters for the run</a:t>
            </a:r>
          </a:p>
          <a:p>
            <a:pPr marL="457200" lvl="1" indent="0">
              <a:buNone/>
            </a:pPr>
            <a:r>
              <a:rPr lang="en-US"/>
              <a:t>- create a context map and walker (see previous exercises for reference)</a:t>
            </a:r>
          </a:p>
          <a:p>
            <a:pPr marL="457200" lvl="1" indent="0">
              <a:buNone/>
            </a:pPr>
            <a:r>
              <a:rPr lang="en-US"/>
              <a:t>- simulate a trajectory (see previous exercises for reference)</a:t>
            </a:r>
          </a:p>
          <a:p>
            <a:pPr marL="514350" indent="-514350">
              <a:buFont typeface="+mj-lt"/>
              <a:buAutoNum type="arabicPeriod"/>
            </a:pPr>
            <a:r>
              <a:rPr lang="en-US"/>
              <a:t>Save the trajectory using `</a:t>
            </a:r>
            <a:r>
              <a:rPr lang="en-US" err="1"/>
              <a:t>np.save</a:t>
            </a:r>
            <a:r>
              <a:rPr lang="en-US"/>
              <a:t>()`, and also save some metadata</a:t>
            </a:r>
          </a:p>
          <a:p>
            <a:pPr marL="514350" indent="-514350">
              <a:buFont typeface="+mj-lt"/>
              <a:buAutoNum type="arabicPeriod"/>
            </a:pPr>
            <a:r>
              <a:rPr lang="en-US"/>
              <a:t>Run the </a:t>
            </a:r>
            <a:r>
              <a:rPr lang="en-US" err="1"/>
              <a:t>run.py</a:t>
            </a:r>
            <a:r>
              <a:rPr lang="en-US"/>
              <a:t> script twice and confirm the results are identical by plotting them using the provided notebook</a:t>
            </a:r>
            <a:endParaRPr lang="en-CH"/>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75866</TotalTime>
  <Words>4492</Words>
  <Application>Microsoft Macintosh PowerPoint</Application>
  <PresentationFormat>Widescreen</PresentationFormat>
  <Paragraphs>527</Paragraphs>
  <Slides>58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Hands-on Turn the walker code into a class </vt:lpstr>
      <vt:lpstr>Thinking about Design</vt:lpstr>
      <vt:lpstr>Thinking about Design</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790</cp:revision>
  <cp:lastPrinted>2019-09-03T16:05:03Z</cp:lastPrinted>
  <dcterms:created xsi:type="dcterms:W3CDTF">2018-07-24T12:49:38Z</dcterms:created>
  <dcterms:modified xsi:type="dcterms:W3CDTF">2024-08-05T16:34:23Z</dcterms:modified>
</cp:coreProperties>
</file>